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70" r:id="rId4"/>
    <p:sldId id="271" r:id="rId5"/>
    <p:sldId id="274" r:id="rId6"/>
    <p:sldId id="258" r:id="rId7"/>
    <p:sldId id="291" r:id="rId8"/>
    <p:sldId id="269" r:id="rId9"/>
    <p:sldId id="280" r:id="rId10"/>
    <p:sldId id="262" r:id="rId11"/>
    <p:sldId id="281" r:id="rId12"/>
    <p:sldId id="279" r:id="rId13"/>
    <p:sldId id="282" r:id="rId14"/>
    <p:sldId id="283" r:id="rId15"/>
    <p:sldId id="290" r:id="rId16"/>
    <p:sldId id="284" r:id="rId17"/>
    <p:sldId id="285" r:id="rId18"/>
    <p:sldId id="286" r:id="rId19"/>
    <p:sldId id="287" r:id="rId20"/>
    <p:sldId id="288" r:id="rId21"/>
    <p:sldId id="275" r:id="rId22"/>
    <p:sldId id="260" r:id="rId23"/>
    <p:sldId id="263" r:id="rId24"/>
    <p:sldId id="264" r:id="rId25"/>
    <p:sldId id="273" r:id="rId26"/>
    <p:sldId id="268" r:id="rId27"/>
    <p:sldId id="276" r:id="rId28"/>
    <p:sldId id="277" r:id="rId29"/>
    <p:sldId id="278" r:id="rId30"/>
    <p:sldId id="272" r:id="rId31"/>
    <p:sldId id="289" r:id="rId32"/>
    <p:sldId id="265" r:id="rId33"/>
    <p:sldId id="266" r:id="rId3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 horzBarState="maximized">
    <p:restoredLeft sz="14995" autoAdjust="0"/>
    <p:restoredTop sz="94660"/>
  </p:normalViewPr>
  <p:slideViewPr>
    <p:cSldViewPr snapToGrid="0">
      <p:cViewPr varScale="1">
        <p:scale>
          <a:sx n="73" d="100"/>
          <a:sy n="73" d="100"/>
        </p:scale>
        <p:origin x="-62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12/20/2024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12/20/2024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12/20/2024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12/20/2024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12/20/2024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.jpeg"/><Relationship Id="rId4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25383" y="794657"/>
            <a:ext cx="11335847" cy="4279232"/>
          </a:xfrm>
        </p:spPr>
        <p:txBody>
          <a:bodyPr>
            <a:normAutofit fontScale="90000"/>
          </a:bodyPr>
          <a:lstStyle/>
          <a:p>
            <a:pPr>
              <a:lnSpc>
                <a:spcPct val="150000"/>
              </a:lnSpc>
            </a:pPr>
            <a:r>
              <a:rPr lang="ru-RU" sz="2800" dirty="0" smtClean="0"/>
              <a:t>Наименовнаие района – Намский улус село Никольский </a:t>
            </a:r>
            <a:br>
              <a:rPr lang="ru-RU" sz="2800" dirty="0" smtClean="0"/>
            </a:br>
            <a:r>
              <a:rPr lang="ru-RU" sz="2800" dirty="0" smtClean="0"/>
              <a:t>Полное наименование учреждения – Муниципальное бюджетное учреждение «Дом народного творчества «</a:t>
            </a:r>
            <a:r>
              <a:rPr lang="ru-RU" sz="2800" dirty="0" err="1" smtClean="0"/>
              <a:t>Кюндюл</a:t>
            </a:r>
            <a:r>
              <a:rPr lang="ru-RU" sz="2800" dirty="0" smtClean="0"/>
              <a:t>» имени Елены Ивановны Бубякиной» муниципального образования «Никольский наслег» </a:t>
            </a:r>
            <a:r>
              <a:rPr lang="ru-RU" sz="2800" dirty="0" err="1" smtClean="0"/>
              <a:t>Намского</a:t>
            </a:r>
            <a:r>
              <a:rPr lang="ru-RU" sz="2800" dirty="0" smtClean="0"/>
              <a:t> улуса Республики Саха (Якутия)</a:t>
            </a:r>
            <a:br>
              <a:rPr lang="ru-RU" sz="2800" dirty="0" smtClean="0"/>
            </a:br>
            <a:r>
              <a:rPr lang="ru-RU" sz="2800" dirty="0" smtClean="0"/>
              <a:t>Сокращенное </a:t>
            </a:r>
            <a:r>
              <a:rPr lang="ru-RU" sz="2800" dirty="0"/>
              <a:t>наименование </a:t>
            </a:r>
            <a:r>
              <a:rPr lang="ru-RU" sz="2800" dirty="0" smtClean="0"/>
              <a:t>учреждения- МБУ ДНТ «</a:t>
            </a:r>
            <a:r>
              <a:rPr lang="ru-RU" sz="2800" dirty="0" err="1" smtClean="0"/>
              <a:t>Кюндюл</a:t>
            </a:r>
            <a:r>
              <a:rPr lang="ru-RU" sz="2800" dirty="0" smtClean="0"/>
              <a:t>» </a:t>
            </a:r>
            <a:r>
              <a:rPr lang="ru-RU" sz="2800" dirty="0" err="1" smtClean="0"/>
              <a:t>им.Е.И.Бубякиной</a:t>
            </a:r>
            <a:r>
              <a:rPr lang="ru-RU" sz="2800" dirty="0" smtClean="0"/>
              <a:t> </a:t>
            </a:r>
            <a:r>
              <a:rPr lang="ru-RU" sz="2800" dirty="0"/>
              <a:t/>
            </a:r>
            <a:br>
              <a:rPr lang="ru-RU" sz="2800" dirty="0"/>
            </a:br>
            <a:endParaRPr lang="ru-RU" sz="2800" dirty="0"/>
          </a:p>
        </p:txBody>
      </p:sp>
    </p:spTree>
    <p:extLst>
      <p:ext uri="{BB962C8B-B14F-4D97-AF65-F5344CB8AC3E}">
        <p14:creationId xmlns="" xmlns:p14="http://schemas.microsoft.com/office/powerpoint/2010/main" val="369041376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9863" y="624110"/>
            <a:ext cx="10794749" cy="128089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Фото других документов, размещенных на стенде (может быть несколько слайдов)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(фото), пропускаете, если отсутствует</a:t>
            </a:r>
            <a:endParaRPr lang="ru-RU" sz="2000" dirty="0"/>
          </a:p>
        </p:txBody>
      </p:sp>
      <p:pic>
        <p:nvPicPr>
          <p:cNvPr id="4" name="Picture 2" descr="F:\IMG_20240321_12134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5866" y="1362891"/>
            <a:ext cx="1857518" cy="2738358"/>
          </a:xfrm>
          <a:prstGeom prst="rect">
            <a:avLst/>
          </a:prstGeom>
          <a:noFill/>
        </p:spPr>
      </p:pic>
      <p:pic>
        <p:nvPicPr>
          <p:cNvPr id="5" name="Picture 3" descr="C:\Users\МБУ ДНТ Кюндюл\Desktop\2022 отчет\IMG-20240321-WA0055.jpg"/>
          <p:cNvPicPr>
            <a:picLocks noChangeAspect="1" noChangeArrowheads="1"/>
          </p:cNvPicPr>
          <p:nvPr/>
        </p:nvPicPr>
        <p:blipFill>
          <a:blip r:embed="rId3"/>
          <a:srcRect l="12434" t="5344" r="15452" b="7402"/>
          <a:stretch>
            <a:fillRect/>
          </a:stretch>
        </p:blipFill>
        <p:spPr bwMode="auto">
          <a:xfrm>
            <a:off x="705499" y="4049712"/>
            <a:ext cx="1945945" cy="2808288"/>
          </a:xfrm>
          <a:prstGeom prst="rect">
            <a:avLst/>
          </a:prstGeom>
          <a:noFill/>
        </p:spPr>
      </p:pic>
      <p:pic>
        <p:nvPicPr>
          <p:cNvPr id="6" name="Picture 4" descr="C:\Users\МБУ ДНТ Кюндюл\Desktop\2022 отчет\IMG-20240321-WA0063.jpg"/>
          <p:cNvPicPr>
            <a:picLocks noChangeAspect="1" noChangeArrowheads="1"/>
          </p:cNvPicPr>
          <p:nvPr/>
        </p:nvPicPr>
        <p:blipFill>
          <a:blip r:embed="rId4" cstate="print"/>
          <a:srcRect l="14920" t="3315" r="10479" b="3851"/>
          <a:stretch>
            <a:fillRect/>
          </a:stretch>
        </p:blipFill>
        <p:spPr bwMode="auto">
          <a:xfrm>
            <a:off x="2473250" y="2565619"/>
            <a:ext cx="2222311" cy="3196041"/>
          </a:xfrm>
          <a:prstGeom prst="rect">
            <a:avLst/>
          </a:prstGeom>
          <a:noFill/>
        </p:spPr>
      </p:pic>
      <p:pic>
        <p:nvPicPr>
          <p:cNvPr id="7" name="Picture 3" descr="C:\Users\МБУ ДНТ Кюндюл\Desktop\2022 отчет\IMG-20240321-WA0061.jpg"/>
          <p:cNvPicPr>
            <a:picLocks noChangeAspect="1" noChangeArrowheads="1"/>
          </p:cNvPicPr>
          <p:nvPr/>
        </p:nvPicPr>
        <p:blipFill>
          <a:blip r:embed="rId5"/>
          <a:srcRect l="12433" r="10479" b="3851"/>
          <a:stretch>
            <a:fillRect/>
          </a:stretch>
        </p:blipFill>
        <p:spPr bwMode="auto">
          <a:xfrm>
            <a:off x="8486620" y="1284374"/>
            <a:ext cx="3598531" cy="3110756"/>
          </a:xfrm>
          <a:prstGeom prst="rect">
            <a:avLst/>
          </a:prstGeom>
          <a:noFill/>
        </p:spPr>
      </p:pic>
      <p:pic>
        <p:nvPicPr>
          <p:cNvPr id="8" name="Picture 5" descr="C:\Users\МБУ ДНТ Кюндюл\Desktop\2022 отчет\IMG-20240321-WA0059.jpg"/>
          <p:cNvPicPr>
            <a:picLocks noChangeAspect="1" noChangeArrowheads="1"/>
          </p:cNvPicPr>
          <p:nvPr/>
        </p:nvPicPr>
        <p:blipFill>
          <a:blip r:embed="rId6"/>
          <a:srcRect l="22480" t="1834" r="15452" b="3851"/>
          <a:stretch>
            <a:fillRect/>
          </a:stretch>
        </p:blipFill>
        <p:spPr bwMode="auto">
          <a:xfrm>
            <a:off x="4731016" y="1275776"/>
            <a:ext cx="3662517" cy="3142531"/>
          </a:xfrm>
          <a:prstGeom prst="rect">
            <a:avLst/>
          </a:prstGeom>
          <a:noFill/>
        </p:spPr>
      </p:pic>
      <p:pic>
        <p:nvPicPr>
          <p:cNvPr id="10" name="Picture 3" descr="C:\Users\МБУ ДНТ Кюндюл\Desktop\2022 отчет\IMG-20240321-WA0058.jpg"/>
          <p:cNvPicPr>
            <a:picLocks noChangeAspect="1" noChangeArrowheads="1"/>
          </p:cNvPicPr>
          <p:nvPr/>
        </p:nvPicPr>
        <p:blipFill>
          <a:blip r:embed="rId7"/>
          <a:srcRect t="9946" b="23744"/>
          <a:stretch>
            <a:fillRect/>
          </a:stretch>
        </p:blipFill>
        <p:spPr bwMode="auto">
          <a:xfrm>
            <a:off x="5799438" y="4470360"/>
            <a:ext cx="5159124" cy="238764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657600" y="2133600"/>
            <a:ext cx="7847011" cy="3777622"/>
          </a:xfrm>
        </p:spPr>
        <p:txBody>
          <a:bodyPr/>
          <a:lstStyle/>
          <a:p>
            <a:r>
              <a:rPr lang="ru-RU" dirty="0" err="1" smtClean="0"/>
              <a:t>Баишева</a:t>
            </a:r>
            <a:r>
              <a:rPr lang="ru-RU" dirty="0" smtClean="0"/>
              <a:t> Елена Дмитриевна – директор МБУ ДНТ «КЮНДЮЛ» </a:t>
            </a:r>
            <a:r>
              <a:rPr lang="ru-RU" dirty="0" err="1" smtClean="0"/>
              <a:t>им.Е.И.Бубякиной</a:t>
            </a:r>
            <a:endParaRPr lang="ru-RU" dirty="0" smtClean="0"/>
          </a:p>
          <a:p>
            <a:r>
              <a:rPr lang="ru-RU" dirty="0" smtClean="0"/>
              <a:t>Герасимова Клавдия </a:t>
            </a:r>
            <a:r>
              <a:rPr lang="ru-RU" dirty="0" err="1" smtClean="0"/>
              <a:t>Коммунаровна</a:t>
            </a:r>
            <a:r>
              <a:rPr lang="ru-RU" dirty="0" smtClean="0"/>
              <a:t> – художественный руководитель </a:t>
            </a:r>
          </a:p>
          <a:p>
            <a:r>
              <a:rPr lang="ru-RU" dirty="0" err="1" smtClean="0"/>
              <a:t>Олесова</a:t>
            </a:r>
            <a:r>
              <a:rPr lang="ru-RU" dirty="0" smtClean="0"/>
              <a:t> Мария </a:t>
            </a:r>
            <a:r>
              <a:rPr lang="ru-RU" dirty="0" err="1" smtClean="0"/>
              <a:t>Коммунаровна</a:t>
            </a:r>
            <a:r>
              <a:rPr lang="ru-RU" dirty="0" smtClean="0"/>
              <a:t> – хормейстер</a:t>
            </a:r>
          </a:p>
          <a:p>
            <a:r>
              <a:rPr lang="ru-RU" dirty="0" smtClean="0"/>
              <a:t>Егорова Диана Вячеславовна – </a:t>
            </a:r>
            <a:r>
              <a:rPr lang="ru-RU" dirty="0" err="1" smtClean="0"/>
              <a:t>техработник</a:t>
            </a:r>
            <a:r>
              <a:rPr lang="ru-RU" dirty="0" smtClean="0"/>
              <a:t> </a:t>
            </a:r>
          </a:p>
          <a:p>
            <a:r>
              <a:rPr lang="ru-RU" dirty="0" smtClean="0"/>
              <a:t>Абрамова </a:t>
            </a:r>
            <a:r>
              <a:rPr lang="ru-RU" dirty="0" err="1" smtClean="0"/>
              <a:t>Куннэй</a:t>
            </a:r>
            <a:r>
              <a:rPr lang="ru-RU" dirty="0" smtClean="0"/>
              <a:t> Дмитриевна - </a:t>
            </a:r>
            <a:r>
              <a:rPr lang="ru-RU" dirty="0" err="1" smtClean="0"/>
              <a:t>техработник</a:t>
            </a:r>
            <a:endParaRPr lang="ru-RU" dirty="0"/>
          </a:p>
        </p:txBody>
      </p:sp>
      <p:sp>
        <p:nvSpPr>
          <p:cNvPr id="4" name="Объект 2"/>
          <p:cNvSpPr txBox="1">
            <a:spLocks noGrp="1"/>
          </p:cNvSpPr>
          <p:nvPr>
            <p:ph type="title"/>
          </p:nvPr>
        </p:nvSpPr>
        <p:spPr>
          <a:xfrm>
            <a:off x="1356190" y="172047"/>
            <a:ext cx="10199794" cy="12808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marR="0" lvl="0" indent="0" algn="ctr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300"/>
              </a:spcAft>
              <a:buClr>
                <a:srgbClr val="70AD47">
                  <a:lumMod val="75000"/>
                </a:srgbClr>
              </a:buClr>
              <a:buSzPct val="130000"/>
              <a:buFont typeface="Georgia" pitchFamily="18" charset="0"/>
              <a:buNone/>
              <a:tabLst/>
              <a:defRPr/>
            </a:pP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ДОКУМЕНТЫ ИНФОРМАЦИОННОГО СТЕНДА УЧРЕЖДЕНИЯ </a:t>
            </a:r>
          </a:p>
          <a:p>
            <a:pPr marL="45720" lvl="0" indent="0" algn="ctr">
              <a:buClr>
                <a:srgbClr val="70AD47">
                  <a:lumMod val="75000"/>
                </a:srgbClr>
              </a:buClr>
              <a:buNone/>
            </a:pPr>
            <a:r>
              <a:rPr lang="ru-RU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Структура и органы управления организации культуры; фамилии, имена, отчества и должности руководителей организации культуры, ее  структурных подразделений и филиалов (при их наличии), контактные телефоны, адреса сайтов структурных подразделений (при наличии), адреса электронной почты 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(фото) пропускаете,</a:t>
            </a:r>
            <a:r>
              <a:rPr kumimoji="0" lang="ru-RU" sz="2200" b="1" i="0" u="none" strike="noStrike" kern="1200" cap="none" spc="0" normalizeH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если отсутствует</a:t>
            </a:r>
            <a:r>
              <a:rPr kumimoji="0" lang="ru-RU" sz="2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</a:t>
            </a:r>
          </a:p>
        </p:txBody>
      </p:sp>
      <p:pic>
        <p:nvPicPr>
          <p:cNvPr id="5" name="Picture 2" descr="C:\Users\Айыына\Desktop\куйаар\IMG_20211116_153243.jpg"/>
          <p:cNvPicPr>
            <a:picLocks noChangeAspect="1" noChangeArrowheads="1"/>
          </p:cNvPicPr>
          <p:nvPr/>
        </p:nvPicPr>
        <p:blipFill>
          <a:blip r:embed="rId2"/>
          <a:srcRect l="3125" t="3895" r="5208" b="4175"/>
          <a:stretch>
            <a:fillRect/>
          </a:stretch>
        </p:blipFill>
        <p:spPr bwMode="auto">
          <a:xfrm>
            <a:off x="385739" y="2058552"/>
            <a:ext cx="3108960" cy="407561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33841" y="1532708"/>
            <a:ext cx="4569233" cy="3777622"/>
          </a:xfrm>
        </p:spPr>
        <p:txBody>
          <a:bodyPr/>
          <a:lstStyle/>
          <a:p>
            <a:r>
              <a:rPr lang="ru-RU" dirty="0" smtClean="0"/>
              <a:t>Понедельник – 09:00 – 17:00</a:t>
            </a:r>
          </a:p>
          <a:p>
            <a:r>
              <a:rPr lang="ru-RU" dirty="0" smtClean="0"/>
              <a:t> Вторник  09:00 – 17:00</a:t>
            </a:r>
          </a:p>
          <a:p>
            <a:r>
              <a:rPr lang="ru-RU" dirty="0" smtClean="0"/>
              <a:t>Среда  09:00 – 17:00</a:t>
            </a:r>
          </a:p>
          <a:p>
            <a:r>
              <a:rPr lang="ru-RU" dirty="0" smtClean="0"/>
              <a:t>Четверг 09:00 – 17:00</a:t>
            </a:r>
          </a:p>
          <a:p>
            <a:r>
              <a:rPr lang="ru-RU" dirty="0" smtClean="0"/>
              <a:t>Пятница 09:00 – 17:00</a:t>
            </a:r>
          </a:p>
          <a:p>
            <a:r>
              <a:rPr lang="ru-RU" dirty="0" smtClean="0"/>
              <a:t>Суббота 09:00 – 14:00  18:00 – 00:00</a:t>
            </a:r>
          </a:p>
          <a:p>
            <a:r>
              <a:rPr lang="ru-RU" dirty="0" smtClean="0"/>
              <a:t>Воскресенье ВЫХОДНОЙ </a:t>
            </a:r>
          </a:p>
          <a:p>
            <a:r>
              <a:rPr lang="ru-RU" dirty="0" smtClean="0"/>
              <a:t>Обед 13:00-14:00</a:t>
            </a:r>
          </a:p>
          <a:p>
            <a:endParaRPr lang="ru-RU" dirty="0"/>
          </a:p>
        </p:txBody>
      </p:sp>
      <p:sp>
        <p:nvSpPr>
          <p:cNvPr id="4" name="Объект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 fontScale="925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ГРАФИК РАБОТЫ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(фото) пропускаете, если отсутствует:</a:t>
            </a:r>
          </a:p>
          <a:p>
            <a:pPr marL="45720" indent="0" algn="ctr">
              <a:buFont typeface="Georgia" pitchFamily="18" charset="0"/>
              <a:buNone/>
            </a:pP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529" name="Picture 1" descr="C:\Users\RSMEV\Downloads\image-13-12-24-11-05.jpeg"/>
          <p:cNvPicPr>
            <a:picLocks noChangeAspect="1" noChangeArrowheads="1"/>
          </p:cNvPicPr>
          <p:nvPr/>
        </p:nvPicPr>
        <p:blipFill>
          <a:blip r:embed="rId2"/>
          <a:srcRect l="9615" t="3626" r="16131" b="10671"/>
          <a:stretch>
            <a:fillRect/>
          </a:stretch>
        </p:blipFill>
        <p:spPr bwMode="auto">
          <a:xfrm>
            <a:off x="5923006" y="1326292"/>
            <a:ext cx="3426940" cy="508363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08477" y="1408669"/>
            <a:ext cx="7510377" cy="4135395"/>
          </a:xfrm>
        </p:spPr>
        <p:txBody>
          <a:bodyPr>
            <a:normAutofit fontScale="92500" lnSpcReduction="20000"/>
          </a:bodyPr>
          <a:lstStyle/>
          <a:p>
            <a:r>
              <a:rPr lang="ru-RU" dirty="0" smtClean="0"/>
              <a:t>организация и проведение вечеров отдыха, танцевальных и других вечеров, праздников, дискотек, концертов, фестивалей, конкурсов и других </a:t>
            </a:r>
            <a:r>
              <a:rPr lang="ru-RU" dirty="0" err="1" smtClean="0"/>
              <a:t>культурно-досуговых</a:t>
            </a:r>
            <a:r>
              <a:rPr lang="ru-RU" dirty="0" smtClean="0"/>
              <a:t> мероприятий, в том числе по заявкам граждан.</a:t>
            </a:r>
          </a:p>
          <a:p>
            <a:r>
              <a:rPr lang="ru-RU" dirty="0" smtClean="0"/>
              <a:t>Концерты самодеятельных художественных коллективов и отдельных исполнителей.</a:t>
            </a:r>
          </a:p>
          <a:p>
            <a:r>
              <a:rPr lang="ru-RU" dirty="0" smtClean="0"/>
              <a:t>Организация и проведение праздников и торжеств по заявкам.</a:t>
            </a:r>
          </a:p>
          <a:p>
            <a:r>
              <a:rPr lang="ru-RU" dirty="0" smtClean="0"/>
              <a:t>прокат сценических костюмов, звукоусилителей и осветительной аппаратуры и другого профильного оборудования.</a:t>
            </a:r>
          </a:p>
          <a:p>
            <a:r>
              <a:rPr lang="ru-RU" dirty="0" smtClean="0"/>
              <a:t>организация и проведение ярмарок, лотерей, аукционов, выставок - продаж.</a:t>
            </a:r>
          </a:p>
          <a:p>
            <a:r>
              <a:rPr lang="ru-RU" dirty="0" err="1" smtClean="0"/>
              <a:t>копировально</a:t>
            </a:r>
            <a:r>
              <a:rPr lang="ru-RU" dirty="0" smtClean="0"/>
              <a:t> - множительные работы.</a:t>
            </a:r>
          </a:p>
          <a:p>
            <a:r>
              <a:rPr lang="ru-RU" dirty="0" smtClean="0"/>
              <a:t>изготовление печатной продукции.</a:t>
            </a:r>
          </a:p>
          <a:p>
            <a:r>
              <a:rPr lang="ru-RU" dirty="0" smtClean="0"/>
              <a:t>концертная деятельность</a:t>
            </a:r>
          </a:p>
          <a:p>
            <a:endParaRPr lang="ru-RU" dirty="0"/>
          </a:p>
        </p:txBody>
      </p:sp>
      <p:sp>
        <p:nvSpPr>
          <p:cNvPr id="4" name="Объект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2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Виды предоставляемых услуг организацией культуры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(фото) пропускаете, если отсутствует:</a:t>
            </a:r>
          </a:p>
          <a:p>
            <a:pPr marL="45720" indent="0" algn="ctr">
              <a:buFont typeface="Georgia" pitchFamily="18" charset="0"/>
              <a:buNone/>
            </a:pPr>
            <a:endParaRPr lang="ru-RU" sz="2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505" name="Picture 1" descr="C:\Users\RSMEV\Downloads\image-13-12-24-11-07.jpeg"/>
          <p:cNvPicPr>
            <a:picLocks noChangeAspect="1" noChangeArrowheads="1"/>
          </p:cNvPicPr>
          <p:nvPr/>
        </p:nvPicPr>
        <p:blipFill>
          <a:blip r:embed="rId2"/>
          <a:srcRect l="7768" t="4701" r="12093" b="7875"/>
          <a:stretch>
            <a:fillRect/>
          </a:stretch>
        </p:blipFill>
        <p:spPr bwMode="auto">
          <a:xfrm>
            <a:off x="7875374" y="1433385"/>
            <a:ext cx="3080951" cy="44813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528694" y="1928008"/>
            <a:ext cx="6753555" cy="4737462"/>
          </a:xfrm>
        </p:spPr>
        <p:txBody>
          <a:bodyPr>
            <a:normAutofit lnSpcReduction="10000"/>
          </a:bodyPr>
          <a:lstStyle/>
          <a:p>
            <a:r>
              <a:rPr lang="ru-RU" sz="1200" dirty="0" smtClean="0"/>
              <a:t>Посещение выставок-продаж, аукционов – 100рб</a:t>
            </a:r>
          </a:p>
          <a:p>
            <a:r>
              <a:rPr lang="ru-RU" sz="1200" dirty="0" smtClean="0"/>
              <a:t>Посещение культурно - </a:t>
            </a:r>
            <a:r>
              <a:rPr lang="ru-RU" sz="1200" dirty="0" err="1" smtClean="0"/>
              <a:t>досуговых</a:t>
            </a:r>
            <a:r>
              <a:rPr lang="ru-RU" sz="1200" dirty="0" smtClean="0"/>
              <a:t> мероприятий для детей взрослых – 100рб</a:t>
            </a:r>
          </a:p>
          <a:p>
            <a:r>
              <a:rPr lang="ru-RU" sz="1200" dirty="0" smtClean="0"/>
              <a:t>Организация проведения праздников и торжеств по заявкам – 3000-10000 и выше </a:t>
            </a:r>
          </a:p>
          <a:p>
            <a:r>
              <a:rPr lang="ru-RU" sz="1200" dirty="0" smtClean="0"/>
              <a:t>Посещение концертов – 100рб-500рб</a:t>
            </a:r>
          </a:p>
          <a:p>
            <a:r>
              <a:rPr lang="ru-RU" sz="1200" dirty="0" smtClean="0"/>
              <a:t>Посещение </a:t>
            </a:r>
            <a:r>
              <a:rPr lang="ru-RU" sz="1200" dirty="0" err="1" smtClean="0"/>
              <a:t>театрилизованных</a:t>
            </a:r>
            <a:r>
              <a:rPr lang="ru-RU" sz="1200" dirty="0" smtClean="0"/>
              <a:t> представлений – 100рб-500рб </a:t>
            </a:r>
          </a:p>
          <a:p>
            <a:r>
              <a:rPr lang="ru-RU" sz="1200" dirty="0" smtClean="0"/>
              <a:t>Концерты самодеятельных коллективов и отдельных исполнителей 150рб</a:t>
            </a:r>
          </a:p>
          <a:p>
            <a:r>
              <a:rPr lang="ru-RU" sz="1200" dirty="0" smtClean="0"/>
              <a:t>Прокат сценических</a:t>
            </a:r>
          </a:p>
          <a:p>
            <a:r>
              <a:rPr lang="ru-RU" sz="1200" dirty="0" smtClean="0"/>
              <a:t>КОСТЮМОВ</a:t>
            </a:r>
          </a:p>
          <a:p>
            <a:r>
              <a:rPr lang="ru-RU" sz="1200" dirty="0" smtClean="0"/>
              <a:t>-Комплект костюмов  300рб-1500рб</a:t>
            </a:r>
          </a:p>
          <a:p>
            <a:r>
              <a:rPr lang="ru-RU" sz="1200" dirty="0" smtClean="0"/>
              <a:t>-По отдельности (штучно) 100рб-200рб</a:t>
            </a:r>
          </a:p>
          <a:p>
            <a:r>
              <a:rPr lang="ru-RU" sz="1200" dirty="0" smtClean="0"/>
              <a:t>Звукоусилителей и </a:t>
            </a:r>
            <a:r>
              <a:rPr lang="ru-RU" sz="1200" dirty="0" err="1" smtClean="0"/>
              <a:t>оспетительной</a:t>
            </a:r>
            <a:endParaRPr lang="ru-RU" sz="1200" dirty="0" smtClean="0"/>
          </a:p>
          <a:p>
            <a:pPr>
              <a:buNone/>
            </a:pPr>
            <a:r>
              <a:rPr lang="ru-RU" sz="1200" dirty="0" err="1" smtClean="0"/>
              <a:t>ящературы</a:t>
            </a:r>
            <a:r>
              <a:rPr lang="ru-RU" sz="1200" dirty="0" smtClean="0"/>
              <a:t> и другого профильного оборудования</a:t>
            </a:r>
          </a:p>
          <a:p>
            <a:pPr>
              <a:buNone/>
            </a:pPr>
            <a:r>
              <a:rPr lang="ru-RU" sz="1200" dirty="0" smtClean="0"/>
              <a:t>      </a:t>
            </a:r>
            <a:r>
              <a:rPr lang="ru-RU" sz="1200" dirty="0" err="1" smtClean="0"/>
              <a:t>Колировальня</a:t>
            </a:r>
            <a:r>
              <a:rPr lang="ru-RU" sz="1200" dirty="0" smtClean="0"/>
              <a:t> - множительные работы 5рб (1 лист)</a:t>
            </a:r>
          </a:p>
          <a:p>
            <a:pPr>
              <a:buNone/>
            </a:pPr>
            <a:r>
              <a:rPr lang="ru-RU" sz="1200" dirty="0" smtClean="0"/>
              <a:t>      </a:t>
            </a:r>
            <a:r>
              <a:rPr lang="ru-RU" sz="1200" dirty="0" err="1" smtClean="0"/>
              <a:t>ламинирования</a:t>
            </a:r>
            <a:r>
              <a:rPr lang="ru-RU" sz="1200" dirty="0" smtClean="0"/>
              <a:t> 50рб (1 лист) </a:t>
            </a:r>
          </a:p>
          <a:p>
            <a:pPr>
              <a:buNone/>
            </a:pPr>
            <a:r>
              <a:rPr lang="ru-RU" sz="1200" dirty="0" smtClean="0"/>
              <a:t>       Изготовление печатной продукции 100рб и свыше </a:t>
            </a:r>
          </a:p>
          <a:p>
            <a:pPr>
              <a:buNone/>
            </a:pPr>
            <a:endParaRPr lang="ru-RU" sz="1200" dirty="0" smtClean="0"/>
          </a:p>
          <a:p>
            <a:pPr>
              <a:buNone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Объект 2"/>
          <p:cNvSpPr txBox="1">
            <a:spLocks noGrp="1"/>
          </p:cNvSpPr>
          <p:nvPr>
            <p:ph type="title"/>
          </p:nvPr>
        </p:nvSpPr>
        <p:spPr>
          <a:xfrm>
            <a:off x="1528355" y="624110"/>
            <a:ext cx="9976258" cy="1280890"/>
          </a:xfrm>
          <a:prstGeom prst="rect">
            <a:avLst/>
          </a:prstGeom>
        </p:spPr>
        <p:txBody>
          <a:bodyPr vert="horz" lIns="91440" tIns="45720" rIns="91440" bIns="45720" rtlCol="0">
            <a:normAutofit fontScale="90000"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Перечень оказываемых платных услуг; цены (тарифы) на услуги, копии документов о порядке предоставления услуг за плату, нормативных правовых актов, устанавливающих цены (тарифы) на услуги  </a:t>
            </a:r>
            <a:r>
              <a:rPr lang="ru-RU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(фото), пропускаете, если отсутствует</a:t>
            </a:r>
          </a:p>
        </p:txBody>
      </p:sp>
      <p:pic>
        <p:nvPicPr>
          <p:cNvPr id="20481" name="Picture 1" descr="C:\Users\RSMEV\Downloads\image-13-12-24-11-10.jpeg"/>
          <p:cNvPicPr>
            <a:picLocks noChangeAspect="1" noChangeArrowheads="1"/>
          </p:cNvPicPr>
          <p:nvPr/>
        </p:nvPicPr>
        <p:blipFill>
          <a:blip r:embed="rId2"/>
          <a:srcRect l="12483" t="10573" r="19453" b="13414"/>
          <a:stretch>
            <a:fillRect/>
          </a:stretch>
        </p:blipFill>
        <p:spPr bwMode="auto">
          <a:xfrm>
            <a:off x="7504671" y="2010033"/>
            <a:ext cx="3534032" cy="440369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75258" y="513805"/>
            <a:ext cx="8915400" cy="3777622"/>
          </a:xfrm>
        </p:spPr>
        <p:txBody>
          <a:bodyPr/>
          <a:lstStyle/>
          <a:p>
            <a:r>
              <a:rPr lang="ru-RU" dirty="0" smtClean="0"/>
              <a:t>Лотерейный билет 500рб-1000рб </a:t>
            </a:r>
          </a:p>
          <a:p>
            <a:r>
              <a:rPr lang="ru-RU" dirty="0" smtClean="0"/>
              <a:t>Концертная  деятельность 100рб-500рб</a:t>
            </a:r>
            <a:endParaRPr lang="ru-RU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/>
          <p:cNvSpPr txBox="1">
            <a:spLocks noGrp="1"/>
          </p:cNvSpPr>
          <p:nvPr>
            <p:ph type="title"/>
          </p:nvPr>
        </p:nvSpPr>
        <p:spPr>
          <a:xfrm>
            <a:off x="1528355" y="624110"/>
            <a:ext cx="9976258" cy="128089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54864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20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822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9728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8988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64208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6596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86000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87752" indent="-182880" algn="l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Char char="*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" indent="0" algn="ctr">
              <a:buNone/>
            </a:pPr>
            <a:r>
              <a:rPr lang="ru-RU" sz="2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Информация на стенде о материально-техническом обеспечении предоставления услуг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(фото), пропускаете, если отсутствует</a:t>
            </a:r>
          </a:p>
        </p:txBody>
      </p:sp>
      <p:pic>
        <p:nvPicPr>
          <p:cNvPr id="5" name="Picture 2" descr="C:\Users\МБУ ДНТ Кюндюл\Desktop\Концепция\IMG_20240321_074848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496389" y="1480457"/>
            <a:ext cx="3618411" cy="2386490"/>
          </a:xfrm>
          <a:prstGeom prst="rect">
            <a:avLst/>
          </a:prstGeom>
          <a:noFill/>
        </p:spPr>
      </p:pic>
      <p:pic>
        <p:nvPicPr>
          <p:cNvPr id="6" name="Picture 2" descr="C:\Users\МБУ ДНТ Кюндюл\Desktop\Концепция\IMG_20240321_074957.jpg"/>
          <p:cNvPicPr>
            <a:picLocks noChangeAspect="1" noChangeArrowheads="1"/>
          </p:cNvPicPr>
          <p:nvPr/>
        </p:nvPicPr>
        <p:blipFill>
          <a:blip r:embed="rId3"/>
          <a:srcRect t="2304"/>
          <a:stretch>
            <a:fillRect/>
          </a:stretch>
        </p:blipFill>
        <p:spPr bwMode="auto">
          <a:xfrm>
            <a:off x="4889162" y="1456109"/>
            <a:ext cx="3226398" cy="2358246"/>
          </a:xfrm>
          <a:prstGeom prst="rect">
            <a:avLst/>
          </a:prstGeom>
          <a:noFill/>
        </p:spPr>
      </p:pic>
      <p:pic>
        <p:nvPicPr>
          <p:cNvPr id="7" name="Picture 2" descr="C:\Users\МБУ ДНТ Кюндюл\Desktop\Концепция\IMG_20240321_07492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827400" y="1397300"/>
            <a:ext cx="2642066" cy="236480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 algn="ctr">
              <a:buFont typeface="Georgia" pitchFamily="18" charset="0"/>
              <a:buNone/>
            </a:pPr>
            <a:r>
              <a:rPr lang="ru-RU" sz="2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ФИНАНСОВО-ХОЗЯЙСТВЕННОЙ ДЕЯТЕЛЬНОСТИ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(фото на стенде), пропускаете, если отсутствует</a:t>
            </a:r>
          </a:p>
        </p:txBody>
      </p:sp>
      <p:pic>
        <p:nvPicPr>
          <p:cNvPr id="17409" name="Picture 1" descr="C:\Users\RSMEV\Downloads\image-13-12-24-11-39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21444" y="1468395"/>
            <a:ext cx="3915548" cy="522073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интернет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 algn="ctr">
              <a:buFont typeface="Georgia" pitchFamily="18" charset="0"/>
              <a:buNone/>
            </a:pPr>
            <a:r>
              <a:rPr lang="ru-RU" sz="2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Афиши, новости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(фото на стенде), пропускаете, если отсутствует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463041" y="593288"/>
            <a:ext cx="1003129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 algn="ctr">
              <a:buFont typeface="Georgia" pitchFamily="18" charset="0"/>
              <a:buNone/>
            </a:pPr>
            <a:r>
              <a:rPr lang="ru-RU" sz="2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независимой оценки качества условий оказания услуг, планы по улучшению  качества работы организации культуры (по устранению недостатков, выявленных по итогам независимой оценки качества) </a:t>
            </a:r>
          </a:p>
          <a:p>
            <a:pPr marL="45720" indent="0" algn="ctr">
              <a:buFont typeface="Georgia" pitchFamily="18" charset="0"/>
              <a:buNone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(фото), пропускаете, если отсутствует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325676" y="537555"/>
            <a:ext cx="10044165" cy="5478233"/>
          </a:xfrm>
        </p:spPr>
        <p:txBody>
          <a:bodyPr/>
          <a:lstStyle/>
          <a:p>
            <a:r>
              <a:rPr lang="ru-RU" dirty="0"/>
              <a:t>Юридический </a:t>
            </a:r>
            <a:r>
              <a:rPr lang="ru-RU" dirty="0" smtClean="0"/>
              <a:t>адрес – 678383  Республика Саха (Якутия), Намский улус, село Никольский , </a:t>
            </a:r>
            <a:r>
              <a:rPr lang="ru-RU" dirty="0" err="1" smtClean="0"/>
              <a:t>ул.Е.Протопопова</a:t>
            </a:r>
            <a:r>
              <a:rPr lang="ru-RU" dirty="0" smtClean="0"/>
              <a:t> , </a:t>
            </a:r>
            <a:r>
              <a:rPr lang="ru-RU" dirty="0" err="1" smtClean="0"/>
              <a:t>д</a:t>
            </a:r>
            <a:r>
              <a:rPr lang="ru-RU" dirty="0" smtClean="0"/>
              <a:t>, 14 к.1.</a:t>
            </a:r>
          </a:p>
          <a:p>
            <a:r>
              <a:rPr lang="ru-RU" dirty="0" smtClean="0"/>
              <a:t>ИНН - 1417008501</a:t>
            </a:r>
          </a:p>
          <a:p>
            <a:r>
              <a:rPr lang="ru-RU" dirty="0" smtClean="0"/>
              <a:t>Полное наименование учредителя - Муниципальное бюджетное учреждение «Дом народного творчества «</a:t>
            </a:r>
            <a:r>
              <a:rPr lang="ru-RU" dirty="0" err="1" smtClean="0"/>
              <a:t>Кюндюл</a:t>
            </a:r>
            <a:r>
              <a:rPr lang="ru-RU" dirty="0" smtClean="0"/>
              <a:t>» имени Елены Ивановны Бубякиной» муниципального образования «Никольский наслег» </a:t>
            </a:r>
            <a:r>
              <a:rPr lang="ru-RU" dirty="0" err="1" smtClean="0"/>
              <a:t>Намского</a:t>
            </a:r>
            <a:r>
              <a:rPr lang="ru-RU" dirty="0" smtClean="0"/>
              <a:t> улуса Республики Саха (Якутия)</a:t>
            </a:r>
          </a:p>
          <a:p>
            <a:r>
              <a:rPr lang="ru-RU" dirty="0"/>
              <a:t>Основной </a:t>
            </a:r>
            <a:r>
              <a:rPr lang="ru-RU" dirty="0" smtClean="0"/>
              <a:t>ОКВЭД учреждения -90.04.3 </a:t>
            </a:r>
            <a:r>
              <a:rPr lang="en-US" dirty="0" smtClean="0"/>
              <a:t> </a:t>
            </a:r>
            <a:endParaRPr lang="ru-RU" dirty="0" smtClean="0"/>
          </a:p>
          <a:p>
            <a:r>
              <a:rPr lang="ru-RU" dirty="0" smtClean="0"/>
              <a:t>Директор </a:t>
            </a:r>
            <a:r>
              <a:rPr lang="ru-RU" dirty="0"/>
              <a:t>(ФИО) </a:t>
            </a:r>
            <a:r>
              <a:rPr lang="ru-RU" dirty="0" smtClean="0"/>
              <a:t>– </a:t>
            </a:r>
            <a:r>
              <a:rPr lang="ru-RU" dirty="0" err="1" smtClean="0"/>
              <a:t>Баишева</a:t>
            </a:r>
            <a:r>
              <a:rPr lang="ru-RU" dirty="0" smtClean="0"/>
              <a:t> Елена Дмитриевна </a:t>
            </a:r>
          </a:p>
          <a:p>
            <a:r>
              <a:rPr lang="ru-RU" dirty="0" smtClean="0"/>
              <a:t>Телефон учреждения и руководителя -84116224930</a:t>
            </a:r>
          </a:p>
          <a:p>
            <a:r>
              <a:rPr lang="ru-RU" dirty="0" smtClean="0"/>
              <a:t>Электронная почта учреждения – </a:t>
            </a:r>
            <a:r>
              <a:rPr lang="en-US" dirty="0" smtClean="0"/>
              <a:t>mbukundul@mail.ru</a:t>
            </a:r>
            <a:endParaRPr lang="ru-RU" dirty="0" smtClean="0"/>
          </a:p>
          <a:p>
            <a:r>
              <a:rPr lang="ru-RU" dirty="0" smtClean="0"/>
              <a:t>Адрес </a:t>
            </a:r>
            <a:r>
              <a:rPr lang="ru-RU" dirty="0"/>
              <a:t>официального </a:t>
            </a:r>
            <a:r>
              <a:rPr lang="ru-RU" dirty="0" smtClean="0"/>
              <a:t>сайта учреждения </a:t>
            </a:r>
            <a:r>
              <a:rPr lang="ru-RU" b="1" dirty="0" smtClean="0"/>
              <a:t>(активная ссылка) </a:t>
            </a:r>
            <a:r>
              <a:rPr lang="ru-RU" dirty="0" smtClean="0"/>
              <a:t>- </a:t>
            </a:r>
            <a:r>
              <a:rPr lang="en-US" dirty="0" smtClean="0"/>
              <a:t> </a:t>
            </a:r>
            <a:r>
              <a:rPr lang="ru-RU" dirty="0" smtClean="0"/>
              <a:t> </a:t>
            </a:r>
          </a:p>
          <a:p>
            <a:r>
              <a:rPr lang="en-US" sz="1050" dirty="0" smtClean="0">
                <a:latin typeface="Times New Roman" pitchFamily="18" charset="0"/>
                <a:cs typeface="Times New Roman" pitchFamily="18" charset="0"/>
              </a:rPr>
              <a:t>WHATSAPP</a:t>
            </a:r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- 89245682634 </a:t>
            </a:r>
          </a:p>
          <a:p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ТЕЛЕГРАММ- </a:t>
            </a:r>
          </a:p>
          <a:p>
            <a:r>
              <a:rPr lang="ru-RU" sz="1050" dirty="0" smtClean="0">
                <a:latin typeface="Times New Roman" pitchFamily="18" charset="0"/>
                <a:cs typeface="Times New Roman" pitchFamily="18" charset="0"/>
              </a:rPr>
              <a:t>ВКОНТАКТЕ- </a:t>
            </a:r>
            <a:r>
              <a:rPr lang="en-US" sz="1050" dirty="0" smtClean="0">
                <a:latin typeface="Times New Roman" pitchFamily="18" charset="0"/>
                <a:cs typeface="Times New Roman" pitchFamily="18" charset="0"/>
              </a:rPr>
              <a:t>https://vk.com/id763523315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9254996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 algn="ctr">
              <a:buFont typeface="Georgia" pitchFamily="18" charset="0"/>
              <a:buNone/>
            </a:pPr>
            <a:r>
              <a:rPr lang="ru-RU" sz="2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наличие и понятность навигации внутри организации; </a:t>
            </a:r>
          </a:p>
          <a:p>
            <a:pPr marL="45720" indent="0" algn="ctr">
              <a:buFont typeface="Georgia" pitchFamily="18" charset="0"/>
              <a:buNone/>
            </a:pP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(фото), пропускаете, если отсутствует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337" name="Picture 1" descr="C:\Users\RSMEV\Downloads\image-13-12-24-11-15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702011" y="1602259"/>
            <a:ext cx="6387071" cy="479030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Комфортность условий предоставления услуг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7" name="Picture 2" descr="C:\Users\Айыына\Desktop\Новая папка (3)\20190328_13472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0315" y="2539200"/>
            <a:ext cx="4094018" cy="3071553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</p:pic>
      <p:pic>
        <p:nvPicPr>
          <p:cNvPr id="8" name="Picture 2" descr="C:\Users\Айыына\Desktop\Новая папка (3)\20190329_161721.jpg"/>
          <p:cNvPicPr>
            <a:picLocks noChangeAspect="1" noChangeArrowheads="1"/>
          </p:cNvPicPr>
          <p:nvPr/>
        </p:nvPicPr>
        <p:blipFill>
          <a:blip r:embed="rId3" cstate="print"/>
          <a:srcRect r="2841"/>
          <a:stretch>
            <a:fillRect/>
          </a:stretch>
        </p:blipFill>
        <p:spPr bwMode="auto">
          <a:xfrm>
            <a:off x="7127197" y="1920759"/>
            <a:ext cx="3053975" cy="4191029"/>
          </a:xfrm>
          <a:prstGeom prst="roundRect">
            <a:avLst/>
          </a:prstGeom>
          <a:noFill/>
          <a:ln w="28575">
            <a:solidFill>
              <a:srgbClr val="C0000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3393" y="519607"/>
            <a:ext cx="10303885" cy="825867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Фото зоны отдыха (ожидания)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(фото), пропускаете, если отсутствует</a:t>
            </a:r>
            <a:endParaRPr lang="ru-RU" sz="2000" dirty="0" smtClean="0"/>
          </a:p>
        </p:txBody>
      </p:sp>
      <p:pic>
        <p:nvPicPr>
          <p:cNvPr id="4" name="Picture 2" descr="C:\Users\Айыына\Desktop\куйаар\IMG_20211116_14451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3765"/>
          <a:stretch>
            <a:fillRect/>
          </a:stretch>
        </p:blipFill>
        <p:spPr bwMode="auto">
          <a:xfrm>
            <a:off x="1036646" y="2185086"/>
            <a:ext cx="4713316" cy="3387895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5" name="Picture 3" descr="C:\Users\Айыына\Desktop\куйаар\IMG_20211116_144734.jpg"/>
          <p:cNvPicPr>
            <a:picLocks noChangeAspect="1" noChangeArrowheads="1"/>
          </p:cNvPicPr>
          <p:nvPr/>
        </p:nvPicPr>
        <p:blipFill>
          <a:blip r:embed="rId3" cstate="print"/>
          <a:srcRect l="4203" t="5819" r="4726"/>
          <a:stretch>
            <a:fillRect/>
          </a:stretch>
        </p:blipFill>
        <p:spPr bwMode="auto">
          <a:xfrm>
            <a:off x="6192189" y="2159454"/>
            <a:ext cx="4998659" cy="3496763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</p:spTree>
    <p:extLst>
      <p:ext uri="{BB962C8B-B14F-4D97-AF65-F5344CB8AC3E}">
        <p14:creationId xmlns="" xmlns:p14="http://schemas.microsoft.com/office/powerpoint/2010/main" val="60500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76549" y="624110"/>
            <a:ext cx="9728063" cy="917307"/>
          </a:xfrm>
        </p:spPr>
        <p:txBody>
          <a:bodyPr>
            <a:normAutofit fontScale="90000"/>
          </a:bodyPr>
          <a:lstStyle/>
          <a:p>
            <a:r>
              <a:rPr lang="ru-RU" sz="2000" dirty="0" smtClean="0"/>
              <a:t>наличие и  доступность питьевой воды для посетителей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(фото), пропускаете, если отсутствует 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5" name="Picture 1" descr="C:\Users\RSMEV\Downloads\image-13-12-24-11-19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62631" y="1213022"/>
            <a:ext cx="3906795" cy="52536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59568" y="251131"/>
            <a:ext cx="10542087" cy="128089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Фото санитарно-гигиенических помещений, санитарное состояние помещений организации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(фото), пропускаете, если отсутствует </a:t>
            </a: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4" name="Picture 2" descr="C:\Users\Айыына\Desktop\куйаар\IMG_20211116_14312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5765" b="36137"/>
          <a:stretch>
            <a:fillRect/>
          </a:stretch>
        </p:blipFill>
        <p:spPr bwMode="auto">
          <a:xfrm>
            <a:off x="437905" y="2025214"/>
            <a:ext cx="2733662" cy="3378807"/>
          </a:xfrm>
          <a:prstGeom prst="rect">
            <a:avLst/>
          </a:prstGeom>
          <a:noFill/>
          <a:ln w="57150">
            <a:solidFill>
              <a:schemeClr val="tx2"/>
            </a:solidFill>
          </a:ln>
        </p:spPr>
      </p:pic>
      <p:pic>
        <p:nvPicPr>
          <p:cNvPr id="6" name="Picture 4" descr="C:\Users\Айыына\Desktop\куйаар\IMG_20211116_144430.jpg"/>
          <p:cNvPicPr>
            <a:picLocks noChangeAspect="1" noChangeArrowheads="1"/>
          </p:cNvPicPr>
          <p:nvPr/>
        </p:nvPicPr>
        <p:blipFill>
          <a:blip r:embed="rId3"/>
          <a:srcRect l="10416" t="14893" r="20833" b="22826"/>
          <a:stretch>
            <a:fillRect/>
          </a:stretch>
        </p:blipFill>
        <p:spPr bwMode="auto">
          <a:xfrm>
            <a:off x="7266042" y="1809206"/>
            <a:ext cx="4798636" cy="3344504"/>
          </a:xfrm>
          <a:prstGeom prst="rect">
            <a:avLst/>
          </a:prstGeom>
          <a:noFill/>
          <a:ln w="38100">
            <a:solidFill>
              <a:schemeClr val="tx2"/>
            </a:solidFill>
          </a:ln>
        </p:spPr>
      </p:pic>
      <p:pic>
        <p:nvPicPr>
          <p:cNvPr id="10241" name="Picture 1" descr="C:\Users\RSMEV\Downloads\image-13-12-24-11-21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55541" y="1377779"/>
            <a:ext cx="3408920" cy="454522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FF0000"/>
                </a:solidFill>
              </a:rPr>
              <a:t>Доступность для инвалидов</a:t>
            </a:r>
            <a:endParaRPr lang="ru-RU" b="1" dirty="0">
              <a:solidFill>
                <a:srgbClr val="FF0000"/>
              </a:solidFill>
            </a:endParaRPr>
          </a:p>
        </p:txBody>
      </p:sp>
      <p:pic>
        <p:nvPicPr>
          <p:cNvPr id="4" name="Picture 3" descr="C:\Users\Айыына\Desktop\куйаар\IMG_20211116_14271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21875"/>
          <a:stretch>
            <a:fillRect/>
          </a:stretch>
        </p:blipFill>
        <p:spPr bwMode="auto">
          <a:xfrm>
            <a:off x="2661212" y="2016034"/>
            <a:ext cx="6393961" cy="3778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642987"/>
          </a:xfrm>
        </p:spPr>
        <p:txBody>
          <a:bodyPr>
            <a:normAutofit/>
          </a:bodyPr>
          <a:lstStyle/>
          <a:p>
            <a:r>
              <a:rPr lang="ru-RU" sz="2000" b="1" dirty="0" smtClean="0"/>
              <a:t>Фото входной зоны</a:t>
            </a:r>
            <a:endParaRPr lang="ru-RU" sz="20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045029" y="1419726"/>
            <a:ext cx="10459583" cy="4491496"/>
          </a:xfrm>
        </p:spPr>
        <p:txBody>
          <a:bodyPr/>
          <a:lstStyle/>
          <a:p>
            <a:r>
              <a:rPr lang="ru-RU" dirty="0" smtClean="0"/>
              <a:t>Пандусы /подъемники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(фото), пропускаете, если отсутствует</a:t>
            </a:r>
            <a:endParaRPr lang="ru-RU" dirty="0" smtClean="0"/>
          </a:p>
          <a:p>
            <a:r>
              <a:rPr lang="ru-RU" dirty="0" smtClean="0"/>
              <a:t>Поручни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(фото), пропускаете, если отсутствует</a:t>
            </a:r>
            <a:endParaRPr lang="ru-RU" dirty="0" smtClean="0"/>
          </a:p>
          <a:p>
            <a:r>
              <a:rPr lang="ru-RU" dirty="0" smtClean="0"/>
              <a:t>Двери / дверные проемы - фото</a:t>
            </a:r>
            <a:endParaRPr lang="ru-RU" sz="1600" dirty="0"/>
          </a:p>
        </p:txBody>
      </p:sp>
      <p:pic>
        <p:nvPicPr>
          <p:cNvPr id="4" name="Picture 3" descr="C:\Users\Айыына\Desktop\куйаар\IMG_20211116_142712.jpg"/>
          <p:cNvPicPr>
            <a:picLocks noChangeAspect="1" noChangeArrowheads="1"/>
          </p:cNvPicPr>
          <p:nvPr/>
        </p:nvPicPr>
        <p:blipFill>
          <a:blip r:embed="rId2" cstate="print"/>
          <a:srcRect r="21875"/>
          <a:stretch>
            <a:fillRect/>
          </a:stretch>
        </p:blipFill>
        <p:spPr bwMode="auto">
          <a:xfrm>
            <a:off x="240663" y="2597394"/>
            <a:ext cx="3918857" cy="3220402"/>
          </a:xfrm>
          <a:prstGeom prst="rect">
            <a:avLst/>
          </a:prstGeom>
          <a:noFill/>
        </p:spPr>
      </p:pic>
      <p:pic>
        <p:nvPicPr>
          <p:cNvPr id="8193" name="Picture 1" descr="C:\Users\RSMEV\Downloads\image-13-12-24-11-24-1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32189" y="2613456"/>
            <a:ext cx="3378028" cy="4075669"/>
          </a:xfrm>
          <a:prstGeom prst="rect">
            <a:avLst/>
          </a:prstGeom>
          <a:noFill/>
        </p:spPr>
      </p:pic>
      <p:pic>
        <p:nvPicPr>
          <p:cNvPr id="8194" name="Picture 2" descr="C:\Users\RSMEV\Downloads\image-13-12-24-11-24-2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858898" y="2586681"/>
            <a:ext cx="4110681" cy="342694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67989" y="624110"/>
            <a:ext cx="9636623" cy="128089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Фото стоянки для автотранспортных средств инвалидов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(фото), пропускаете, если отсутствует</a:t>
            </a:r>
            <a:endParaRPr lang="ru-RU" sz="2000" dirty="0"/>
          </a:p>
        </p:txBody>
      </p:sp>
      <p:pic>
        <p:nvPicPr>
          <p:cNvPr id="4" name="Picture 2" descr="C:\Users\Айыына\Desktop\куйаар\IMG-20211116-WA0014.jp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577203" y="1846217"/>
            <a:ext cx="3717041" cy="3778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2411" y="624110"/>
            <a:ext cx="10172201" cy="128089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Фото адаптированного лифта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(фото), пропускаете, если отсутствует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Нет лифта </a:t>
            </a:r>
            <a:endParaRPr lang="ru-RU" dirty="0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Сменное кресло-коляска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(фото), пропускаете, если отсутствует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нет</a:t>
            </a:r>
            <a:endParaRPr lang="ru-RU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Парковка для машин (при наличии)</a:t>
            </a:r>
            <a:endParaRPr lang="ru-RU" sz="2000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  <p:pic>
        <p:nvPicPr>
          <p:cNvPr id="31746" name="Picture 2" descr="C:\Users\RSMEV\Downloads\image-13-12-24-10-53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024105" y="1120346"/>
            <a:ext cx="8108436" cy="539578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Фото санитарно-гигиенических помещений для инвалидов 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(фото), пропускаете, если отсутствует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нет</a:t>
            </a:r>
            <a:endParaRPr lang="ru-RU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smtClean="0"/>
              <a:t>нет</a:t>
            </a:r>
            <a:endParaRPr lang="ru-RU" dirty="0"/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1632857" y="624110"/>
            <a:ext cx="98717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" indent="0" algn="ctr">
              <a:buFont typeface="Georgia" pitchFamily="18" charset="0"/>
              <a:buNone/>
            </a:pPr>
            <a:r>
              <a:rPr lang="ru-RU" sz="2000" b="1" dirty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дублирование надписей, знаков и иной текстовой и графической информации знаками, выполненными рельефно-точечным шрифтом Брайля </a:t>
            </a:r>
            <a:r>
              <a:rPr lang="ru-RU" sz="2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(фото) 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Содержимое 3"/>
          <p:cNvGraphicFramePr>
            <a:graphicFrameLocks noGrp="1"/>
          </p:cNvGraphicFramePr>
          <p:nvPr>
            <p:ph idx="1"/>
          </p:nvPr>
        </p:nvGraphicFramePr>
        <p:xfrm>
          <a:off x="821243" y="2204873"/>
          <a:ext cx="10563142" cy="43193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86009"/>
                <a:gridCol w="962527"/>
                <a:gridCol w="1214606"/>
              </a:tblGrid>
              <a:tr h="60059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нет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6641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транспортная доступность (возможность доехать до организации на общественном </a:t>
                      </a:r>
                      <a:r>
                        <a:rPr lang="ru-RU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транспорте)</a:t>
                      </a:r>
                      <a:r>
                        <a:rPr lang="ru-RU" dirty="0" smtClean="0"/>
                        <a:t> 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нет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059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 smtClean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наличие парковки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да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480915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доступность записи на получение услуги (по телефону, на официальном сайте организации в сети Интернет, посредством Единого портала гос. услуг, при личном посещении)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Да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00593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наличие</a:t>
                      </a:r>
                      <a:r>
                        <a:rPr lang="ru-RU" dirty="0"/>
                        <a:t> </a:t>
                      </a:r>
                      <a:r>
                        <a:rPr lang="ru-RU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иных параметров комфортных условий</a:t>
                      </a:r>
                      <a:r>
                        <a:rPr lang="ru-RU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да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4585063" y="1058091"/>
            <a:ext cx="37614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45720" indent="0" algn="ctr">
              <a:buFont typeface="Georgia" pitchFamily="18" charset="0"/>
              <a:buNone/>
            </a:pPr>
            <a:r>
              <a:rPr lang="ru-RU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Ответьте на вопросы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(да или нет)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597588751"/>
              </p:ext>
            </p:extLst>
          </p:nvPr>
        </p:nvGraphicFramePr>
        <p:xfrm>
          <a:off x="827584" y="1397000"/>
          <a:ext cx="10891173" cy="44022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773616">
                  <a:extLst>
                    <a:ext uri="{9D8B030D-6E8A-4147-A177-3AD203B41FA5}">
                      <a16:colId xmlns="" xmlns:a16="http://schemas.microsoft.com/office/drawing/2014/main" val="3356138027"/>
                    </a:ext>
                  </a:extLst>
                </a:gridCol>
                <a:gridCol w="1046077">
                  <a:extLst>
                    <a:ext uri="{9D8B030D-6E8A-4147-A177-3AD203B41FA5}">
                      <a16:colId xmlns="" xmlns:a16="http://schemas.microsoft.com/office/drawing/2014/main" val="2743842406"/>
                    </a:ext>
                  </a:extLst>
                </a:gridCol>
                <a:gridCol w="1071480">
                  <a:extLst>
                    <a:ext uri="{9D8B030D-6E8A-4147-A177-3AD203B41FA5}">
                      <a16:colId xmlns="" xmlns:a16="http://schemas.microsoft.com/office/drawing/2014/main" val="4197876936"/>
                    </a:ext>
                  </a:extLst>
                </a:gridCol>
              </a:tblGrid>
              <a:tr h="371517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да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нет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307703683"/>
                  </a:ext>
                </a:extLst>
              </a:tr>
              <a:tr h="641248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возможность предоставления инвалидам по слуху(слуху и зрению) услуг </a:t>
                      </a:r>
                      <a:r>
                        <a:rPr lang="ru-RU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сурдопереводчика</a:t>
                      </a:r>
                      <a:r>
                        <a:rPr lang="ru-RU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 (</a:t>
                      </a:r>
                      <a:r>
                        <a:rPr lang="ru-RU" dirty="0" err="1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тифлосурдопереводчика</a:t>
                      </a:r>
                      <a:r>
                        <a:rPr lang="ru-RU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)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нет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589942266"/>
                  </a:ext>
                </a:extLst>
              </a:tr>
              <a:tr h="641248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наличие альтернативной версии официального сайта организации в сети «Интернет» для инвалидов по зрению;</a:t>
                      </a:r>
                      <a:r>
                        <a:rPr lang="ru-RU" dirty="0"/>
                        <a:t>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да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83421067"/>
                  </a:ext>
                </a:extLst>
              </a:tr>
              <a:tr h="1190890"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dirty="0">
                          <a:solidFill>
                            <a:srgbClr val="000000"/>
                          </a:solidFill>
                          <a:latin typeface="Calibri" panose="020F0502020204030204" pitchFamily="34" charset="0"/>
                        </a:rPr>
                        <a:t>возможность бронирования услуги/ доступность записи на получение услуги (по телефону, с использованием сети «Интернет» на официальном сайте организации, при личном посещении и пр.)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Да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450795338"/>
                  </a:ext>
                </a:extLst>
              </a:tr>
              <a:tr h="916069">
                <a:tc>
                  <a:txBody>
                    <a:bodyPr/>
                    <a:lstStyle/>
                    <a:p>
                      <a:r>
                        <a:rPr lang="ru-RU" dirty="0"/>
                        <a:t>помощь, оказываемая работниками организации, прошедшими необходимое обучение</a:t>
                      </a:r>
                    </a:p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Да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2399586660"/>
                  </a:ext>
                </a:extLst>
              </a:tr>
              <a:tr h="641248">
                <a:tc>
                  <a:txBody>
                    <a:bodyPr/>
                    <a:lstStyle/>
                    <a:p>
                      <a:r>
                        <a:rPr lang="ru-RU" dirty="0"/>
                        <a:t>наличие возможности предоставления услуги в дистанционном режиме или на дому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r>
                        <a:rPr lang="ru-RU" dirty="0" smtClean="0"/>
                        <a:t>да</a:t>
                      </a:r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4005299376"/>
                  </a:ext>
                </a:extLst>
              </a:tr>
            </a:tbl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849500" y="409694"/>
            <a:ext cx="376147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5720" indent="0" algn="ctr">
              <a:buFont typeface="Georgia" pitchFamily="18" charset="0"/>
              <a:buNone/>
            </a:pPr>
            <a:r>
              <a:rPr lang="ru-RU" b="1" dirty="0" smtClean="0">
                <a:solidFill>
                  <a:schemeClr val="accent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Ответьте на вопросы </a:t>
            </a:r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(да или нет)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000" dirty="0" smtClean="0"/>
              <a:t>Общий вид здания (спереди и сбоку)</a:t>
            </a:r>
            <a:endParaRPr lang="ru-RU" sz="2000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30721" name="Picture 1" descr="C:\Users\RSMEV\Downloads\image-13-12-24-10-51-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4887" y="1820562"/>
            <a:ext cx="5008605" cy="3756454"/>
          </a:xfrm>
          <a:prstGeom prst="rect">
            <a:avLst/>
          </a:prstGeom>
          <a:noFill/>
        </p:spPr>
      </p:pic>
      <p:pic>
        <p:nvPicPr>
          <p:cNvPr id="30722" name="Picture 2" descr="C:\Users\RSMEV\Downloads\image-13-12-24-10-51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030096" y="1820562"/>
            <a:ext cx="5041555" cy="378116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96453" y="624110"/>
            <a:ext cx="9808159" cy="1280890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FF0000"/>
                </a:solidFill>
              </a:rPr>
              <a:t>Информационный стенд</a:t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r>
              <a:rPr lang="ru-RU" b="1" dirty="0" smtClean="0">
                <a:solidFill>
                  <a:srgbClr val="FF0000"/>
                </a:solidFill>
              </a:rPr>
              <a:t/>
            </a:r>
            <a:br>
              <a:rPr lang="ru-RU" b="1" dirty="0" smtClean="0">
                <a:solidFill>
                  <a:srgbClr val="FF0000"/>
                </a:solidFill>
              </a:rPr>
            </a:br>
            <a:endParaRPr lang="ru-RU" dirty="0"/>
          </a:p>
        </p:txBody>
      </p:sp>
      <p:pic>
        <p:nvPicPr>
          <p:cNvPr id="29697" name="Picture 1" descr="C:\Users\RSMEV\Downloads\image-13-12-24-10-49-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234248" y="3418703"/>
            <a:ext cx="4294658" cy="3220994"/>
          </a:xfrm>
          <a:prstGeom prst="rect">
            <a:avLst/>
          </a:prstGeom>
          <a:noFill/>
        </p:spPr>
      </p:pic>
      <p:pic>
        <p:nvPicPr>
          <p:cNvPr id="29698" name="Picture 2" descr="C:\Users\RSMEV\Downloads\image-13-12-24-10-48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718854" y="119449"/>
            <a:ext cx="4316627" cy="3237470"/>
          </a:xfrm>
          <a:prstGeom prst="rect">
            <a:avLst/>
          </a:prstGeom>
          <a:noFill/>
        </p:spPr>
      </p:pic>
      <p:pic>
        <p:nvPicPr>
          <p:cNvPr id="29699" name="Picture 3" descr="C:\Users\RSMEV\Downloads\image-13-12-24-10-49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7224" y="1495168"/>
            <a:ext cx="3586910" cy="37193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0275" y="197161"/>
            <a:ext cx="10397707" cy="723427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solidFill>
                  <a:srgbClr val="FF0000"/>
                </a:solidFill>
              </a:rPr>
              <a:t>Информационный стенд </a:t>
            </a:r>
            <a:r>
              <a:rPr lang="ru-RU" sz="2000" dirty="0" smtClean="0"/>
              <a:t>(не профсоюзный или противопожарный стенд)</a:t>
            </a:r>
            <a:endParaRPr lang="ru-RU" sz="2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70021" y="1407695"/>
            <a:ext cx="10734591" cy="4932947"/>
          </a:xfrm>
        </p:spPr>
        <p:txBody>
          <a:bodyPr/>
          <a:lstStyle/>
          <a:p>
            <a:r>
              <a:rPr lang="ru-RU" dirty="0" smtClean="0"/>
              <a:t>Фото общего вида стенда (качественное фото- </a:t>
            </a:r>
            <a:r>
              <a:rPr lang="ru-RU" b="1" dirty="0" smtClean="0"/>
              <a:t>должны быть видны все документы</a:t>
            </a:r>
            <a:r>
              <a:rPr lang="ru-RU" dirty="0" smtClean="0"/>
              <a:t>)</a:t>
            </a:r>
          </a:p>
          <a:p>
            <a:pPr>
              <a:buNone/>
            </a:pPr>
            <a:endParaRPr lang="ru-RU" dirty="0"/>
          </a:p>
        </p:txBody>
      </p:sp>
      <p:pic>
        <p:nvPicPr>
          <p:cNvPr id="6" name="Picture 2" descr="C:\Users\Айыына\Desktop\куйаар\IMG_20211116_153243.jpg"/>
          <p:cNvPicPr>
            <a:picLocks noChangeAspect="1" noChangeArrowheads="1"/>
          </p:cNvPicPr>
          <p:nvPr/>
        </p:nvPicPr>
        <p:blipFill>
          <a:blip r:embed="rId2"/>
          <a:srcRect l="3125" t="3895" r="5208" b="4175"/>
          <a:stretch>
            <a:fillRect/>
          </a:stretch>
        </p:blipFill>
        <p:spPr bwMode="auto">
          <a:xfrm>
            <a:off x="326570" y="2063932"/>
            <a:ext cx="3108960" cy="4075611"/>
          </a:xfrm>
          <a:prstGeom prst="rect">
            <a:avLst/>
          </a:prstGeom>
          <a:noFill/>
        </p:spPr>
      </p:pic>
      <p:pic>
        <p:nvPicPr>
          <p:cNvPr id="7" name="Picture 2" descr="C:\Users\Айыына\Desktop\куйаар\IMG_20211116_153336.jpg"/>
          <p:cNvPicPr>
            <a:picLocks noChangeAspect="1" noChangeArrowheads="1"/>
          </p:cNvPicPr>
          <p:nvPr/>
        </p:nvPicPr>
        <p:blipFill>
          <a:blip r:embed="rId3"/>
          <a:srcRect l="2198" r="4395" b="2652"/>
          <a:stretch>
            <a:fillRect/>
          </a:stretch>
        </p:blipFill>
        <p:spPr bwMode="auto">
          <a:xfrm>
            <a:off x="4010297" y="2052175"/>
            <a:ext cx="2860765" cy="4087367"/>
          </a:xfrm>
          <a:prstGeom prst="rect">
            <a:avLst/>
          </a:prstGeom>
          <a:noFill/>
        </p:spPr>
      </p:pic>
      <p:pic>
        <p:nvPicPr>
          <p:cNvPr id="2051" name="Picture 3" descr="E:\IMG_0754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5400000">
            <a:off x="6869611" y="2583542"/>
            <a:ext cx="4331063" cy="324829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40103988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E:\image-27-11-24-12-26.jpeg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l="8669" t="11863" b="6502"/>
          <a:stretch>
            <a:fillRect/>
          </a:stretch>
        </p:blipFill>
        <p:spPr bwMode="auto">
          <a:xfrm rot="5400000">
            <a:off x="2452656" y="3518241"/>
            <a:ext cx="3998794" cy="2680725"/>
          </a:xfrm>
          <a:prstGeom prst="rect">
            <a:avLst/>
          </a:prstGeom>
          <a:noFill/>
        </p:spPr>
      </p:pic>
      <p:pic>
        <p:nvPicPr>
          <p:cNvPr id="3075" name="Picture 3" descr="E:\image-27-11-24-12-29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-516172" y="516172"/>
            <a:ext cx="4316897" cy="3284552"/>
          </a:xfrm>
          <a:prstGeom prst="rect">
            <a:avLst/>
          </a:prstGeom>
          <a:noFill/>
        </p:spPr>
      </p:pic>
      <p:pic>
        <p:nvPicPr>
          <p:cNvPr id="3076" name="Picture 4" descr="E:\IMG_0764.jpg"/>
          <p:cNvPicPr>
            <a:picLocks noChangeAspect="1" noChangeArrowheads="1"/>
          </p:cNvPicPr>
          <p:nvPr/>
        </p:nvPicPr>
        <p:blipFill>
          <a:blip r:embed="rId4"/>
          <a:srcRect l="3330" t="7231" b="4663"/>
          <a:stretch>
            <a:fillRect/>
          </a:stretch>
        </p:blipFill>
        <p:spPr bwMode="auto">
          <a:xfrm rot="5400000">
            <a:off x="5053085" y="719918"/>
            <a:ext cx="4155740" cy="2715905"/>
          </a:xfrm>
          <a:prstGeom prst="rect">
            <a:avLst/>
          </a:prstGeom>
          <a:noFill/>
        </p:spPr>
      </p:pic>
      <p:pic>
        <p:nvPicPr>
          <p:cNvPr id="3077" name="Picture 5" descr="E:\IMG_0754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5400000">
            <a:off x="8031480" y="2491399"/>
            <a:ext cx="4754880" cy="3566160"/>
          </a:xfrm>
          <a:prstGeom prst="rect">
            <a:avLst/>
          </a:prstGeom>
          <a:noFill/>
        </p:spPr>
      </p:pic>
      <p:pic>
        <p:nvPicPr>
          <p:cNvPr id="9" name="Picture 3" descr="E:\image-27-11-24-12-29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5400000">
            <a:off x="-516173" y="516173"/>
            <a:ext cx="4316897" cy="32845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8779" y="624110"/>
            <a:ext cx="10445833" cy="969559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Учредительные документы информационного стенда (может быть несколько слайдов)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82617" y="1433384"/>
            <a:ext cx="8915400" cy="3777622"/>
          </a:xfrm>
        </p:spPr>
        <p:txBody>
          <a:bodyPr>
            <a:normAutofit/>
          </a:bodyPr>
          <a:lstStyle/>
          <a:p>
            <a:pPr lvl="1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ИНН - 1417003285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6625" name="Picture 1" descr="C:\Users\RSMEV\Downloads\image-13-12-24-10-49-1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71523" y="1837038"/>
            <a:ext cx="6019113" cy="4514335"/>
          </a:xfrm>
          <a:prstGeom prst="rect">
            <a:avLst/>
          </a:prstGeom>
          <a:noFill/>
        </p:spPr>
      </p:pic>
      <p:pic>
        <p:nvPicPr>
          <p:cNvPr id="26626" name="Picture 2" descr="C:\Users\RSMEV\Downloads\image-13-12-24-10-49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41405" y="1867800"/>
            <a:ext cx="4648125" cy="440119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73997" y="624110"/>
            <a:ext cx="10230616" cy="1280890"/>
          </a:xfrm>
        </p:spPr>
        <p:txBody>
          <a:bodyPr>
            <a:normAutofit/>
          </a:bodyPr>
          <a:lstStyle/>
          <a:p>
            <a:r>
              <a:rPr lang="ru-RU" sz="2000" dirty="0" smtClean="0"/>
              <a:t>сведения об учредителе размещенные на информационном стенде</a:t>
            </a:r>
            <a:r>
              <a:rPr lang="ru-RU" sz="20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(фото), пропускаете, если отсутствует</a:t>
            </a:r>
            <a:endParaRPr lang="ru-RU" sz="2000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69204" y="2133600"/>
            <a:ext cx="10035408" cy="3777622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2" descr="C:\Users\RSMEV\Downloads\image-13-12-24-10-49.jpe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18983" y="1645377"/>
            <a:ext cx="4648125" cy="4401194"/>
          </a:xfrm>
          <a:prstGeom prst="rect">
            <a:avLst/>
          </a:prstGeom>
          <a:noFill/>
        </p:spPr>
      </p:pic>
      <p:pic>
        <p:nvPicPr>
          <p:cNvPr id="5" name="Picture 2" descr="C:\Users\МБУ ДНТ Кюндюл\Desktop\2022 отчет\IMG-20240321-WA0062.jpg"/>
          <p:cNvPicPr>
            <a:picLocks noChangeAspect="1" noChangeArrowheads="1"/>
          </p:cNvPicPr>
          <p:nvPr/>
        </p:nvPicPr>
        <p:blipFill>
          <a:blip r:embed="rId3"/>
          <a:srcRect l="19893" t="3315" r="17939"/>
          <a:stretch>
            <a:fillRect/>
          </a:stretch>
        </p:blipFill>
        <p:spPr bwMode="auto">
          <a:xfrm>
            <a:off x="5849250" y="1622241"/>
            <a:ext cx="4843464" cy="435906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10501</TotalTime>
  <Words>938</Words>
  <Application>Microsoft Office PowerPoint</Application>
  <PresentationFormat>Произвольный</PresentationFormat>
  <Paragraphs>116</Paragraphs>
  <Slides>33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4" baseType="lpstr">
      <vt:lpstr>Легкий дым</vt:lpstr>
      <vt:lpstr>Наименовнаие района – Намский улус село Никольский  Полное наименование учреждения – Муниципальное бюджетное учреждение «Дом народного творчества «Кюндюл» имени Елены Ивановны Бубякиной» муниципального образования «Никольский наслег» Намского улуса Республики Саха (Якутия) Сокращенное наименование учреждения- МБУ ДНТ «Кюндюл» им.Е.И.Бубякиной  </vt:lpstr>
      <vt:lpstr>Слайд 2</vt:lpstr>
      <vt:lpstr>Парковка для машин (при наличии)</vt:lpstr>
      <vt:lpstr>Общий вид здания (спереди и сбоку)</vt:lpstr>
      <vt:lpstr>Информационный стенд    </vt:lpstr>
      <vt:lpstr>Информационный стенд (не профсоюзный или противопожарный стенд)</vt:lpstr>
      <vt:lpstr>Слайд 7</vt:lpstr>
      <vt:lpstr>Учредительные документы информационного стенда (может быть несколько слайдов)</vt:lpstr>
      <vt:lpstr>сведения об учредителе размещенные на информационном стенде (фото), пропускаете, если отсутствует</vt:lpstr>
      <vt:lpstr>Фото других документов, размещенных на стенде (может быть несколько слайдов) (фото), пропускаете, если отсутствует</vt:lpstr>
      <vt:lpstr>ДОКУМЕНТЫ ИНФОРМАЦИОННОГО СТЕНДА УЧРЕЖДЕНИЯ  Структура и органы управления организации культуры; фамилии, имена, отчества и должности руководителей организации культуры, ее  структурных подразделений и филиалов (при их наличии), контактные телефоны, адреса сайтов структурных подразделений (при наличии), адреса электронной почты (фото) пропускаете, если отсутствует:</vt:lpstr>
      <vt:lpstr>ГРАФИК РАБОТЫ (фото) пропускаете, если отсутствует: </vt:lpstr>
      <vt:lpstr>Виды предоставляемых услуг организацией культуры (фото) пропускаете, если отсутствует: </vt:lpstr>
      <vt:lpstr>Перечень оказываемых платных услуг; цены (тарифы) на услуги, копии документов о порядке предоставления услуг за плату, нормативных правовых актов, устанавливающих цены (тарифы) на услуги  (фото), пропускаете, если отсутствует</vt:lpstr>
      <vt:lpstr>Слайд 15</vt:lpstr>
      <vt:lpstr>Информация на стенде о материально-техническом обеспечении предоставления услуг (фото), пропускаете, если отсутствует</vt:lpstr>
      <vt:lpstr>ПЛАН ФИНАНСОВО-ХОЗЯЙСТВЕННОЙ ДЕЯТЕЛЬНОСТИ (фото на стенде), пропускаете, если отсутствует</vt:lpstr>
      <vt:lpstr>Афиши, новости (фото на стенде), пропускаете, если отсутствует</vt:lpstr>
      <vt:lpstr>Результаты независимой оценки качества условий оказания услуг, планы по улучшению  качества работы организации культуры (по устранению недостатков, выявленных по итогам независимой оценки качества)  (фото), пропускаете, если отсутствует</vt:lpstr>
      <vt:lpstr>наличие и понятность навигации внутри организации;  (фото), пропускаете, если отсутствует</vt:lpstr>
      <vt:lpstr>Комфортность условий предоставления услуг</vt:lpstr>
      <vt:lpstr>Фото зоны отдыха (ожидания) (фото), пропускаете, если отсутствует</vt:lpstr>
      <vt:lpstr>наличие и  доступность питьевой воды для посетителей (фото), пропускаете, если отсутствует  </vt:lpstr>
      <vt:lpstr>Фото санитарно-гигиенических помещений, санитарное состояние помещений организации (фото), пропускаете, если отсутствует  </vt:lpstr>
      <vt:lpstr>Доступность для инвалидов</vt:lpstr>
      <vt:lpstr>Фото входной зоны</vt:lpstr>
      <vt:lpstr>Фото стоянки для автотранспортных средств инвалидов (фото), пропускаете, если отсутствует</vt:lpstr>
      <vt:lpstr>Фото адаптированного лифта (фото), пропускаете, если отсутствует</vt:lpstr>
      <vt:lpstr>Сменное кресло-коляска (фото), пропускаете, если отсутствует</vt:lpstr>
      <vt:lpstr>Фото санитарно-гигиенических помещений для инвалидов (фото), пропускаете, если отсутствует</vt:lpstr>
      <vt:lpstr>дублирование надписей, знаков и иной текстовой и графической информации знаками, выполненными рельефно-точечным шрифтом Брайля (фото) </vt:lpstr>
      <vt:lpstr>Слайд 32</vt:lpstr>
      <vt:lpstr>Слайд 33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Наименовнаие района - _________________ Полное наименование учреждения - ____________ Сокращенное наименование учреждения _____________________</dc:title>
  <dc:creator>kkkkk</dc:creator>
  <cp:lastModifiedBy>МБУДНТ Кюндюл</cp:lastModifiedBy>
  <cp:revision>323</cp:revision>
  <dcterms:created xsi:type="dcterms:W3CDTF">2022-07-14T11:17:03Z</dcterms:created>
  <dcterms:modified xsi:type="dcterms:W3CDTF">2024-12-20T02:23:40Z</dcterms:modified>
</cp:coreProperties>
</file>